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4"/>
  </p:notesMasterIdLst>
  <p:sldIdLst>
    <p:sldId id="256" r:id="rId2"/>
    <p:sldId id="263" r:id="rId3"/>
    <p:sldId id="264" r:id="rId4"/>
    <p:sldId id="265" r:id="rId5"/>
    <p:sldId id="290" r:id="rId6"/>
    <p:sldId id="274" r:id="rId7"/>
    <p:sldId id="275" r:id="rId8"/>
    <p:sldId id="276" r:id="rId9"/>
    <p:sldId id="267" r:id="rId10"/>
    <p:sldId id="268" r:id="rId11"/>
    <p:sldId id="271" r:id="rId12"/>
    <p:sldId id="269" r:id="rId13"/>
    <p:sldId id="272" r:id="rId14"/>
    <p:sldId id="279" r:id="rId15"/>
    <p:sldId id="277" r:id="rId16"/>
    <p:sldId id="291" r:id="rId17"/>
    <p:sldId id="278" r:id="rId18"/>
    <p:sldId id="292" r:id="rId19"/>
    <p:sldId id="261" r:id="rId20"/>
    <p:sldId id="259" r:id="rId21"/>
    <p:sldId id="258" r:id="rId22"/>
    <p:sldId id="257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70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43" d="100"/>
          <a:sy n="43" d="100"/>
        </p:scale>
        <p:origin x="-8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60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460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44F02A-F80F-4FE8-83B0-00821F16877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A0669-9D4C-47FC-8E6B-20F7CBC1EC54}" type="slidenum">
              <a:rPr lang="en-GB"/>
              <a:pPr/>
              <a:t>2</a:t>
            </a:fld>
            <a:endParaRPr lang="en-GB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DA64-3354-4435-A428-F23B0772686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CDE3C-F62D-4A94-A014-2F8B629F34A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6F03-EBA6-4B05-A8DF-73B12622726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DA64-3354-4435-A428-F23B0772686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DA64-3354-4435-A428-F23B0772686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DA64-3354-4435-A428-F23B0772686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4F02A-F80F-4FE8-83B0-00821F16877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63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45363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53636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53637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3638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53639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640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641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364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53643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3644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53645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53646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53647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48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49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0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1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2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3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4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5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6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7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8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59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0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1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2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3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4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5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6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7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8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69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0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1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2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3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4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5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6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7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8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79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80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81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82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453683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53684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85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86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87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88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89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0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1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2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3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4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3695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53696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97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98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699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0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1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2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3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4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5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6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7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8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09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0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1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2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3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4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5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6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7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8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19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0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1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2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3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4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5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6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7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8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29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30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3731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53732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53733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34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3735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53736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37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38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39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40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41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42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43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44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374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5374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4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4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4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5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5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375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453753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754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55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56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757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3758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53759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53760" name="Rectangle 12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fr-FR"/>
          </a:p>
        </p:txBody>
      </p:sp>
      <p:sp>
        <p:nvSpPr>
          <p:cNvPr id="453761" name="Rectangle 1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453762" name="Rectangle 1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23282FAB-A063-4939-AD16-A738B011A48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A75E6-8F3B-4DE1-844F-E0E58F4F00F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9525"/>
            <a:ext cx="2286000" cy="65103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9525"/>
            <a:ext cx="6705600" cy="65103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62B9D-4E84-4783-AC3B-226BA54E68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9ED8-63ED-4F4D-A988-3C57248CF00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FA47-102C-4DC4-8281-96BE9B50384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4495800" cy="589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620713"/>
            <a:ext cx="4495800" cy="5899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87DB8-0DE7-4200-8590-3D309F3E24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8AD7B-5187-4E6B-9D06-B3CC45275F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C061-2E3A-43CB-A9B3-648AA35570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3CE1-A4E7-4A84-906C-A86638A6AAA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2B26-7184-45F2-99BF-527408BE619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F253-C5EE-43EF-9F12-4CA995DCA4D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61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452611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52612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5261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261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5261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61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61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5261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5261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262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5262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5262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5262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2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3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4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5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45265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52660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1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2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3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4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5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6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7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8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69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70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52671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52672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3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4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5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6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7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8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79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0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1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2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3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4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5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6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7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8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89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0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1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2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3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4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5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6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7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8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699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0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1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2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3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4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5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6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707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52708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52709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710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2711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52712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3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4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5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6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7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8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19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720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272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52722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23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24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725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726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727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72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452729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730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731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732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733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2734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2700" y="6592888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452735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38242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452736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572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492628A-81C0-4332-830D-77AC1B2A28C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52737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20713"/>
            <a:ext cx="9144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2738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0" y="9525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metr231 Lt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netactu.net/2008/02/01/le-design-de-la-visibilite-un-essai-de-typologie-du-web-2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actis.chez.com/trombino_quoniam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euille_Microsoft_Office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quoniam.univ-tln.f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uoniam.univ-tln.fr/identit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79" y="1600200"/>
            <a:ext cx="8786842" cy="1973263"/>
          </a:xfrm>
        </p:spPr>
        <p:txBody>
          <a:bodyPr/>
          <a:lstStyle/>
          <a:p>
            <a:r>
              <a:rPr lang="fr-FR" dirty="0" smtClean="0"/>
              <a:t>Identité numérique: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q</a:t>
            </a:r>
            <a:r>
              <a:rPr lang="fr-FR" dirty="0" smtClean="0"/>
              <a:t>uelques réflexions à l’heure du 2.0</a:t>
            </a:r>
            <a:endParaRPr lang="fr-FR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dirty="0" smtClean="0"/>
              <a:t>Professionnels de l’Information: gérez votre identité numérique</a:t>
            </a:r>
          </a:p>
          <a:p>
            <a:r>
              <a:rPr lang="fr-FR" sz="3600" dirty="0" smtClean="0"/>
              <a:t>Journée ADBS 3/07/2009</a:t>
            </a:r>
            <a:endParaRPr lang="fr-FR" sz="3600" dirty="0"/>
          </a:p>
          <a:p>
            <a:endParaRPr lang="fr-FR" sz="36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Anglais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68994" name="Picture 2"/>
          <p:cNvPicPr>
            <a:picLocks noChangeAspect="1" noChangeArrowheads="1"/>
          </p:cNvPicPr>
          <p:nvPr/>
        </p:nvPicPr>
        <p:blipFill>
          <a:blip r:embed="rId3" cstate="print"/>
          <a:srcRect l="2293" t="21034" r="1949" b="12576"/>
          <a:stretch>
            <a:fillRect/>
          </a:stretch>
        </p:blipFill>
        <p:spPr bwMode="auto">
          <a:xfrm>
            <a:off x="71406" y="1142984"/>
            <a:ext cx="9019102" cy="545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Portugais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71042" name="Picture 2"/>
          <p:cNvPicPr>
            <a:picLocks noChangeAspect="1" noChangeArrowheads="1"/>
          </p:cNvPicPr>
          <p:nvPr/>
        </p:nvPicPr>
        <p:blipFill>
          <a:blip r:embed="rId3" cstate="print"/>
          <a:srcRect l="10321" t="50614" b="27695"/>
          <a:stretch>
            <a:fillRect/>
          </a:stretch>
        </p:blipFill>
        <p:spPr bwMode="auto">
          <a:xfrm>
            <a:off x="0" y="2928934"/>
            <a:ext cx="9261697" cy="195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Japonais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70018" name="Picture 2"/>
          <p:cNvPicPr>
            <a:picLocks noChangeAspect="1" noChangeArrowheads="1"/>
          </p:cNvPicPr>
          <p:nvPr/>
        </p:nvPicPr>
        <p:blipFill>
          <a:blip r:embed="rId3" cstate="print"/>
          <a:srcRect l="4014" t="42726" r="8256" b="23751"/>
          <a:stretch>
            <a:fillRect/>
          </a:stretch>
        </p:blipFill>
        <p:spPr bwMode="auto">
          <a:xfrm>
            <a:off x="0" y="3071809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Chinois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3" cstate="print"/>
          <a:srcRect l="23509" t="44698" r="29472" b="22436"/>
          <a:stretch>
            <a:fillRect/>
          </a:stretch>
        </p:blipFill>
        <p:spPr bwMode="auto">
          <a:xfrm>
            <a:off x="1090572" y="1643050"/>
            <a:ext cx="58579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actu.net : </a:t>
            </a:r>
            <a:r>
              <a:rPr lang="fr-FR" dirty="0" smtClean="0"/>
              <a:t>Dominique Cardon</a:t>
            </a:r>
            <a:endParaRPr lang="en-US" dirty="0"/>
          </a:p>
        </p:txBody>
      </p:sp>
      <p:pic>
        <p:nvPicPr>
          <p:cNvPr id="6" name="Espace réservé du contenu 5" descr="services-20-et-identite-numeriq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6600" y="960438"/>
            <a:ext cx="7670800" cy="521970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14612" y="5996226"/>
            <a:ext cx="55345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sz="1400" dirty="0" smtClean="0">
                <a:hlinkClick r:id="rId4" tooltip="Lien permanent : Le design de la visibilité : un essai de typologie du web 2.0"/>
              </a:rPr>
              <a:t>Le design de la visibilité : un essai de typologie du web 2.0</a:t>
            </a:r>
            <a:endParaRPr lang="fr-FR" sz="1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L’enjeu</a:t>
            </a:r>
            <a:r>
              <a:rPr lang="en-US" dirty="0" smtClean="0"/>
              <a:t> de la </a:t>
            </a:r>
            <a:r>
              <a:rPr lang="en-US" dirty="0" err="1" smtClean="0"/>
              <a:t>visibilité</a:t>
            </a:r>
            <a:endParaRPr lang="en-US" dirty="0"/>
          </a:p>
        </p:txBody>
      </p:sp>
      <p:pic>
        <p:nvPicPr>
          <p:cNvPr id="6" name="Espace réservé du contenu 5" descr="cardon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050" y="620713"/>
            <a:ext cx="8533900" cy="589915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modes de navigation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3" y="620712"/>
            <a:ext cx="8998937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points pour </a:t>
            </a:r>
            <a:r>
              <a:rPr lang="en-US" dirty="0" err="1" smtClean="0"/>
              <a:t>cultiver</a:t>
            </a:r>
            <a:r>
              <a:rPr lang="en-US" dirty="0" smtClean="0"/>
              <a:t> son </a:t>
            </a:r>
            <a:r>
              <a:rPr lang="en-US" dirty="0" err="1" smtClean="0"/>
              <a:t>identité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endParaRPr lang="en-US" dirty="0"/>
          </a:p>
        </p:txBody>
      </p:sp>
      <p:pic>
        <p:nvPicPr>
          <p:cNvPr id="6" name="Espace réservé du contenu 5" descr="map_boukobz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05091"/>
            <a:ext cx="9144000" cy="453039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ce réservé du contenu 5" descr="vie-priv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582" y="2214554"/>
            <a:ext cx="3490395" cy="3800027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480259" name="Picture 3"/>
          <p:cNvPicPr>
            <a:picLocks noChangeAspect="1" noChangeArrowheads="1"/>
          </p:cNvPicPr>
          <p:nvPr/>
        </p:nvPicPr>
        <p:blipFill>
          <a:blip r:embed="rId4" cstate="print"/>
          <a:srcRect l="10638" t="40166"/>
          <a:stretch>
            <a:fillRect/>
          </a:stretch>
        </p:blipFill>
        <p:spPr bwMode="auto">
          <a:xfrm>
            <a:off x="3929058" y="2357430"/>
            <a:ext cx="5055898" cy="31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Changer sa e-réputation? difficile à l’heure du 2.0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1800" dirty="0" smtClean="0"/>
          </a:p>
          <a:p>
            <a:r>
              <a:rPr lang="fr-FR" sz="1800" dirty="0" smtClean="0"/>
              <a:t>La communication d'entreprise s'attaque à </a:t>
            </a:r>
            <a:r>
              <a:rPr lang="fr-FR" sz="1800" dirty="0" err="1" smtClean="0"/>
              <a:t>Wikipédia</a:t>
            </a:r>
            <a:r>
              <a:rPr lang="fr-FR" sz="1800" dirty="0" smtClean="0"/>
              <a:t> Le Monde 11.06.08</a:t>
            </a:r>
            <a:endParaRPr lang="en-US" dirty="0" smtClean="0"/>
          </a:p>
          <a:p>
            <a:endParaRPr lang="en-US" dirty="0" smtClean="0"/>
          </a:p>
          <a:p>
            <a:r>
              <a:rPr lang="fr-FR" dirty="0" smtClean="0">
                <a:hlinkClick r:id="rId3"/>
              </a:rPr>
              <a:t>http://factis.chez.com/trombino_quoniam.htm</a:t>
            </a:r>
            <a:endParaRPr lang="fr-FR" dirty="0" smtClean="0"/>
          </a:p>
          <a:p>
            <a:r>
              <a:rPr lang="fr-FR" dirty="0" smtClean="0"/>
              <a:t>Le plus simple? Produire beaucoup pour diluer…</a:t>
            </a:r>
            <a:br>
              <a:rPr lang="fr-FR" dirty="0" smtClean="0"/>
            </a:br>
            <a:r>
              <a:rPr lang="fr-FR" dirty="0" smtClean="0"/>
              <a:t>“Luc Quoniam” Google .</a:t>
            </a:r>
            <a:r>
              <a:rPr lang="fr-FR" dirty="0" err="1" smtClean="0"/>
              <a:t>fr</a:t>
            </a:r>
            <a:r>
              <a:rPr lang="fr-FR" dirty="0" smtClean="0"/>
              <a:t> 3490 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4" cstate="print"/>
          <a:srcRect l="9966" t="19382" r="57579" b="42399"/>
          <a:stretch>
            <a:fillRect/>
          </a:stretch>
        </p:blipFill>
        <p:spPr bwMode="auto">
          <a:xfrm>
            <a:off x="5857885" y="3071810"/>
            <a:ext cx="3286116" cy="353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Moore’s &amp; Machrone’s laws, dog’s years (Yolin)</a:t>
            </a:r>
            <a:endParaRPr lang="en-GB" dirty="0"/>
          </a:p>
        </p:txBody>
      </p:sp>
      <p:sp>
        <p:nvSpPr>
          <p:cNvPr id="30" name="Espace réservé du contenu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-236713" y="1084913"/>
          <a:ext cx="9203953" cy="5512737"/>
        </p:xfrm>
        <a:graphic>
          <a:graphicData uri="http://schemas.openxmlformats.org/presentationml/2006/ole">
            <p:oleObj spid="_x0000_s465922" name="Worksheet" r:id="rId4" imgW="5181566" imgH="2514600" progId="Excel.Sheet.8">
              <p:embed/>
            </p:oleObj>
          </a:graphicData>
        </a:graphic>
      </p:graphicFrame>
      <p:grpSp>
        <p:nvGrpSpPr>
          <p:cNvPr id="2" name="Groupe 24"/>
          <p:cNvGrpSpPr/>
          <p:nvPr/>
        </p:nvGrpSpPr>
        <p:grpSpPr>
          <a:xfrm>
            <a:off x="90488" y="601489"/>
            <a:ext cx="8838782" cy="4340399"/>
            <a:chOff x="90488" y="601489"/>
            <a:chExt cx="8838782" cy="434039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0488" y="4346729"/>
              <a:ext cx="8555154" cy="595159"/>
              <a:chOff x="528" y="2855"/>
              <a:chExt cx="4944" cy="265"/>
            </a:xfrm>
          </p:grpSpPr>
          <p:sp>
            <p:nvSpPr>
              <p:cNvPr id="26631" name="Line 7"/>
              <p:cNvSpPr>
                <a:spLocks noChangeShapeType="1"/>
              </p:cNvSpPr>
              <p:nvPr/>
            </p:nvSpPr>
            <p:spPr bwMode="auto">
              <a:xfrm>
                <a:off x="528" y="3120"/>
                <a:ext cx="4944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532" y="2855"/>
                <a:ext cx="1977" cy="1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latin typeface="Tahoma" pitchFamily="34" charset="0"/>
                  </a:rPr>
                  <a:t>Equipment </a:t>
                </a:r>
                <a:r>
                  <a:rPr lang="fr-FR" sz="2000" dirty="0" err="1" smtClean="0">
                    <a:latin typeface="Tahoma" pitchFamily="34" charset="0"/>
                  </a:rPr>
                  <a:t>costs</a:t>
                </a:r>
                <a:r>
                  <a:rPr lang="fr-FR" sz="2000" dirty="0" smtClean="0">
                    <a:latin typeface="Tahoma" pitchFamily="34" charset="0"/>
                  </a:rPr>
                  <a:t> (</a:t>
                </a:r>
                <a:r>
                  <a:rPr lang="fr-FR" sz="2000" dirty="0" err="1" smtClean="0">
                    <a:latin typeface="Tahoma" pitchFamily="34" charset="0"/>
                  </a:rPr>
                  <a:t>Machrone</a:t>
                </a:r>
                <a:r>
                  <a:rPr lang="fr-FR" sz="2000" dirty="0" smtClean="0">
                    <a:latin typeface="Tahoma" pitchFamily="34" charset="0"/>
                  </a:rPr>
                  <a:t>)</a:t>
                </a:r>
                <a:endParaRPr lang="fr-FR" sz="2000" dirty="0">
                  <a:latin typeface="Tahoma" pitchFamily="34" charset="0"/>
                </a:endParaRPr>
              </a:p>
            </p:txBody>
          </p:sp>
        </p:grpSp>
        <p:grpSp>
          <p:nvGrpSpPr>
            <p:cNvPr id="4" name="Groupe 23"/>
            <p:cNvGrpSpPr/>
            <p:nvPr/>
          </p:nvGrpSpPr>
          <p:grpSpPr>
            <a:xfrm>
              <a:off x="606309" y="601489"/>
              <a:ext cx="8322961" cy="3471357"/>
              <a:chOff x="606309" y="601489"/>
              <a:chExt cx="8322961" cy="3471357"/>
            </a:xfrm>
          </p:grpSpPr>
          <p:sp>
            <p:nvSpPr>
              <p:cNvPr id="26634" name="Line 10"/>
              <p:cNvSpPr>
                <a:spLocks noChangeShapeType="1"/>
              </p:cNvSpPr>
              <p:nvPr/>
            </p:nvSpPr>
            <p:spPr bwMode="auto">
              <a:xfrm flipV="1">
                <a:off x="6836266" y="3149999"/>
                <a:ext cx="0" cy="41015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5" name="Line 11"/>
              <p:cNvSpPr>
                <a:spLocks noChangeShapeType="1"/>
              </p:cNvSpPr>
              <p:nvPr/>
            </p:nvSpPr>
            <p:spPr bwMode="auto">
              <a:xfrm flipV="1">
                <a:off x="606309" y="4027984"/>
                <a:ext cx="6102415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6" name="Line 12"/>
              <p:cNvSpPr>
                <a:spLocks noChangeShapeType="1"/>
              </p:cNvSpPr>
              <p:nvPr/>
            </p:nvSpPr>
            <p:spPr bwMode="auto">
              <a:xfrm flipV="1">
                <a:off x="7057013" y="2470681"/>
                <a:ext cx="0" cy="71777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7" name="Line 13"/>
              <p:cNvSpPr>
                <a:spLocks noChangeShapeType="1"/>
              </p:cNvSpPr>
              <p:nvPr/>
            </p:nvSpPr>
            <p:spPr bwMode="auto">
              <a:xfrm flipV="1">
                <a:off x="7071729" y="2489907"/>
                <a:ext cx="470926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8" name="Line 14"/>
              <p:cNvSpPr>
                <a:spLocks noChangeShapeType="1"/>
              </p:cNvSpPr>
              <p:nvPr/>
            </p:nvSpPr>
            <p:spPr bwMode="auto">
              <a:xfrm flipV="1">
                <a:off x="7513223" y="951829"/>
                <a:ext cx="344926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39" name="Text Box 15"/>
              <p:cNvSpPr txBox="1">
                <a:spLocks noChangeArrowheads="1"/>
              </p:cNvSpPr>
              <p:nvPr/>
            </p:nvSpPr>
            <p:spPr bwMode="auto">
              <a:xfrm>
                <a:off x="6708724" y="601489"/>
                <a:ext cx="2220546" cy="380247"/>
              </a:xfrm>
              <a:prstGeom prst="rect">
                <a:avLst/>
              </a:prstGeom>
              <a:noFill/>
              <a:ln w="952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2000" dirty="0" smtClean="0">
                    <a:latin typeface="Tahoma" pitchFamily="34" charset="0"/>
                  </a:rPr>
                  <a:t>Application </a:t>
                </a:r>
                <a:r>
                  <a:rPr lang="fr-FR" sz="2000" dirty="0" err="1" smtClean="0">
                    <a:latin typeface="Tahoma" pitchFamily="34" charset="0"/>
                  </a:rPr>
                  <a:t>abilities</a:t>
                </a:r>
                <a:endParaRPr lang="fr-FR" sz="2000" dirty="0">
                  <a:latin typeface="Tahoma" pitchFamily="34" charset="0"/>
                </a:endParaRPr>
              </a:p>
            </p:txBody>
          </p:sp>
          <p:sp>
            <p:nvSpPr>
              <p:cNvPr id="26640" name="Line 16"/>
              <p:cNvSpPr>
                <a:spLocks noChangeShapeType="1"/>
              </p:cNvSpPr>
              <p:nvPr/>
            </p:nvSpPr>
            <p:spPr bwMode="auto">
              <a:xfrm flipV="1">
                <a:off x="7513222" y="951829"/>
                <a:ext cx="0" cy="153807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 flipV="1">
                <a:off x="6836266" y="3169224"/>
                <a:ext cx="235463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 flipV="1">
                <a:off x="6708724" y="3560153"/>
                <a:ext cx="156975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 flipV="1">
                <a:off x="6713629" y="3560153"/>
                <a:ext cx="0" cy="512693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OpenNet</a:t>
            </a:r>
            <a:r>
              <a:rPr lang="en-US" dirty="0" smtClean="0"/>
              <a:t> initiative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http://map.opennet.net/filtering-pol.html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3" cstate="print"/>
          <a:srcRect l="16978" t="38361" r="25837" b="29477"/>
          <a:stretch>
            <a:fillRect/>
          </a:stretch>
        </p:blipFill>
        <p:spPr bwMode="auto">
          <a:xfrm>
            <a:off x="214282" y="2000240"/>
            <a:ext cx="8791118" cy="451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Anonymisez</a:t>
            </a:r>
            <a:r>
              <a:rPr lang="fr-FR" dirty="0" smtClean="0"/>
              <a:t> vos connexions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Sauvez votre vie, travaillez pour la démocratie et les libertés individuelles</a:t>
            </a:r>
          </a:p>
          <a:p>
            <a:pPr lvl="1">
              <a:buNone/>
            </a:pPr>
            <a:r>
              <a:rPr lang="fr-FR" dirty="0" smtClean="0"/>
              <a:t>Tor : http://www.torproject.org/index.html.fr</a:t>
            </a:r>
          </a:p>
          <a:p>
            <a:pPr lvl="1">
              <a:buNone/>
            </a:pPr>
            <a:r>
              <a:rPr lang="fr-FR" dirty="0" err="1" smtClean="0"/>
              <a:t>Ultrasurf</a:t>
            </a:r>
            <a:r>
              <a:rPr lang="fr-FR" dirty="0" smtClean="0"/>
              <a:t> : http://www.ultrareach.com/</a:t>
            </a:r>
          </a:p>
          <a:p>
            <a:pPr lvl="1">
              <a:buNone/>
            </a:pPr>
            <a:r>
              <a:rPr lang="fr-FR" dirty="0" err="1" smtClean="0"/>
              <a:t>Psiphon</a:t>
            </a:r>
            <a:r>
              <a:rPr lang="fr-FR" dirty="0" smtClean="0"/>
              <a:t> http://psiphon.ca/</a:t>
            </a:r>
          </a:p>
          <a:p>
            <a:pPr lvl="1">
              <a:buNone/>
            </a:pPr>
            <a:r>
              <a:rPr lang="fr-FR" dirty="0" err="1" smtClean="0"/>
              <a:t>Dynaweb</a:t>
            </a:r>
            <a:r>
              <a:rPr lang="fr-FR" dirty="0" smtClean="0"/>
              <a:t> http://www.dit-inc.us/freegate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fr-FR" sz="1800" dirty="0" smtClean="0"/>
              <a:t>Les censeurs du Net LE MONDE 2 | 29.05.09 |</a:t>
            </a:r>
          </a:p>
          <a:p>
            <a:pPr algn="r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Anonymiser</a:t>
            </a:r>
            <a:r>
              <a:rPr lang="fr-FR" dirty="0" smtClean="0"/>
              <a:t> vos navigations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augmentez vos potentiels, sans laisser de traces…</a:t>
            </a:r>
          </a:p>
          <a:p>
            <a:pPr>
              <a:buNone/>
            </a:pPr>
            <a:r>
              <a:rPr lang="fr-FR" dirty="0" smtClean="0"/>
              <a:t>http://www.safelizard.com/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L’éducation  vaudra toujours mieux que la censure….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463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7723" y="1214422"/>
            <a:ext cx="2676527" cy="16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 pas laisser de traces….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E-Carte</a:t>
            </a:r>
            <a:r>
              <a:rPr lang="fr-FR" dirty="0" smtClean="0"/>
              <a:t> Bleue service dédié aux achats sur Internet. </a:t>
            </a:r>
          </a:p>
          <a:p>
            <a:r>
              <a:rPr lang="fr-FR" dirty="0" smtClean="0"/>
              <a:t>en temps réel un nouveau numéro de carte pour chacun de vos achats.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13" y="125413"/>
            <a:ext cx="1428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RFID </a:t>
            </a:r>
            <a:r>
              <a:rPr lang="fr-FR" dirty="0" smtClean="0"/>
              <a:t>Radio-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/>
              <a:t>identification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497" y="1326079"/>
            <a:ext cx="1404931" cy="117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816" y="2104680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572007"/>
            <a:ext cx="2524118" cy="18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1816" y="819672"/>
            <a:ext cx="1713343" cy="128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4590" y="4804140"/>
            <a:ext cx="2214608" cy="166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05323" y="785794"/>
            <a:ext cx="16668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15392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303046"/>
            <a:ext cx="9239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5" y="1285860"/>
            <a:ext cx="1571635" cy="192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7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3181" y="3962407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8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5760" y="2667007"/>
            <a:ext cx="166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88244" y="2667007"/>
            <a:ext cx="1471911" cy="172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50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24488" y="5303046"/>
            <a:ext cx="1714836" cy="128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474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49" y="642929"/>
            <a:ext cx="7835911" cy="58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4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5205435"/>
            <a:ext cx="1540806" cy="115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Japon : </a:t>
            </a:r>
            <a:r>
              <a:rPr lang="fr-FR" dirty="0" err="1" smtClean="0"/>
              <a:t>iPhone</a:t>
            </a:r>
            <a:r>
              <a:rPr lang="fr-FR" dirty="0" smtClean="0"/>
              <a:t> : contre </a:t>
            </a:r>
            <a:r>
              <a:rPr lang="fr-FR" dirty="0"/>
              <a:t>l’absentéisme à </a:t>
            </a:r>
            <a:r>
              <a:rPr lang="fr-FR" dirty="0" smtClean="0"/>
              <a:t>l'université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ZDNET.fr 1/06/2009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3" cstate="print"/>
          <a:srcRect b="9296"/>
          <a:stretch>
            <a:fillRect/>
          </a:stretch>
        </p:blipFill>
        <p:spPr bwMode="auto">
          <a:xfrm>
            <a:off x="1142976" y="1509714"/>
            <a:ext cx="6529422" cy="44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construction of a digital native student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&gt; 10 000 </a:t>
            </a:r>
            <a:r>
              <a:rPr lang="en-US" sz="2400" dirty="0" smtClean="0"/>
              <a:t>h. video games</a:t>
            </a:r>
            <a:endParaRPr lang="en-US" sz="2400" dirty="0"/>
          </a:p>
          <a:p>
            <a:r>
              <a:rPr lang="en-US" sz="2400" dirty="0"/>
              <a:t> &gt; 250 000 </a:t>
            </a:r>
            <a:r>
              <a:rPr lang="en-US" sz="2400" dirty="0" smtClean="0"/>
              <a:t>h. e mails</a:t>
            </a:r>
            <a:endParaRPr lang="en-US" sz="2400" dirty="0"/>
          </a:p>
          <a:p>
            <a:r>
              <a:rPr lang="en-US" sz="2400" dirty="0"/>
              <a:t> &gt; 10 000 </a:t>
            </a:r>
            <a:r>
              <a:rPr lang="en-US" sz="2400" dirty="0" smtClean="0"/>
              <a:t>h. mobile phone</a:t>
            </a:r>
            <a:endParaRPr lang="en-US" sz="2400" dirty="0"/>
          </a:p>
          <a:p>
            <a:r>
              <a:rPr lang="en-US" sz="2400" dirty="0"/>
              <a:t> &gt; 20 000 </a:t>
            </a:r>
            <a:r>
              <a:rPr lang="en-US" sz="2400" dirty="0" smtClean="0"/>
              <a:t>h. television</a:t>
            </a:r>
            <a:endParaRPr lang="en-US" sz="2400" dirty="0"/>
          </a:p>
          <a:p>
            <a:r>
              <a:rPr lang="en-US" sz="2400" dirty="0"/>
              <a:t> &gt; 500 000 </a:t>
            </a:r>
            <a:r>
              <a:rPr lang="en-US" sz="2400" dirty="0" smtClean="0"/>
              <a:t>h. commercial </a:t>
            </a:r>
            <a:r>
              <a:rPr lang="en-US" sz="2400" dirty="0" err="1" smtClean="0"/>
              <a:t>seens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pic>
        <p:nvPicPr>
          <p:cNvPr id="6" name="Picture 4" descr="Gathering Game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8238"/>
            <a:ext cx="9144000" cy="27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1653" t="1549" r="2202" b="1549"/>
          <a:stretch>
            <a:fillRect/>
          </a:stretch>
        </p:blipFill>
        <p:spPr bwMode="auto">
          <a:xfrm>
            <a:off x="6046878" y="2868239"/>
            <a:ext cx="3097122" cy="27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240211"/>
            <a:ext cx="33925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6" rIns="91408" bIns="45706">
            <a:spAutoFit/>
          </a:bodyPr>
          <a:lstStyle/>
          <a:p>
            <a:r>
              <a:rPr lang="en-US" i="1" dirty="0" smtClean="0">
                <a:latin typeface="+mn-lt"/>
              </a:rPr>
              <a:t>(Mark </a:t>
            </a:r>
            <a:r>
              <a:rPr lang="en-US" i="1" dirty="0" err="1">
                <a:latin typeface="+mn-lt"/>
              </a:rPr>
              <a:t>Prensky</a:t>
            </a:r>
            <a:r>
              <a:rPr lang="en-US" i="1" dirty="0">
                <a:latin typeface="+mn-lt"/>
              </a:rPr>
              <a:t>  / </a:t>
            </a:r>
            <a:r>
              <a:rPr lang="en-US" i="1" dirty="0" smtClean="0">
                <a:latin typeface="+mn-lt"/>
              </a:rPr>
              <a:t>www.marcprensky.com)</a:t>
            </a:r>
            <a:endParaRPr lang="en-US" i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752129"/>
            <a:ext cx="479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 5 000 h. reading books</a:t>
            </a:r>
            <a:endParaRPr lang="en-US" sz="2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faire une bibliographie??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référence à l’objet informationnel utilisé,</a:t>
            </a:r>
          </a:p>
          <a:p>
            <a:pPr lvl="1">
              <a:buNone/>
            </a:pPr>
            <a:r>
              <a:rPr lang="fr-FR" dirty="0" smtClean="0"/>
              <a:t>besoin qu’il soit identifié (étiqueté)</a:t>
            </a:r>
          </a:p>
          <a:p>
            <a:pPr lvl="1">
              <a:buNone/>
            </a:pPr>
            <a:r>
              <a:rPr lang="fr-FR" dirty="0" smtClean="0"/>
              <a:t>étiquette “récupérable” automatiquement et gratuitement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Pratiquement impossible avant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429000"/>
            <a:ext cx="4523493" cy="27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8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928934"/>
            <a:ext cx="1095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Identité</a:t>
            </a:r>
            <a:r>
              <a:rPr lang="en-US" dirty="0" smtClean="0"/>
              <a:t> </a:t>
            </a:r>
            <a:r>
              <a:rPr lang="en-US" dirty="0" err="1" smtClean="0"/>
              <a:t>Numérique</a:t>
            </a:r>
            <a:r>
              <a:rPr lang="en-US" dirty="0" smtClean="0"/>
              <a:t> des </a:t>
            </a:r>
            <a:r>
              <a:rPr lang="en-US" dirty="0" err="1" smtClean="0"/>
              <a:t>objets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4495800" cy="96580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fr-FR" sz="2200" dirty="0"/>
              <a:t>note=Note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attachment</a:t>
            </a:r>
            <a:r>
              <a:rPr lang="fr-FR" sz="2200" dirty="0"/>
              <a:t>=Pièce jointe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book=Livre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bookSection</a:t>
            </a:r>
            <a:r>
              <a:rPr lang="fr-FR" sz="2200" dirty="0"/>
              <a:t>=Chapitre de livre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journalArticle</a:t>
            </a:r>
            <a:r>
              <a:rPr lang="fr-FR" sz="2200" dirty="0"/>
              <a:t>=Article de revue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magazineArticle</a:t>
            </a:r>
            <a:r>
              <a:rPr lang="fr-FR" sz="2200" dirty="0"/>
              <a:t>=Article de magazine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newspaperArticle</a:t>
            </a:r>
            <a:r>
              <a:rPr lang="fr-FR" sz="2200" dirty="0"/>
              <a:t>=Article de journal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thesis</a:t>
            </a:r>
            <a:r>
              <a:rPr lang="fr-FR" sz="2200" dirty="0"/>
              <a:t>=Thèse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letter</a:t>
            </a:r>
            <a:r>
              <a:rPr lang="fr-FR" sz="2200" dirty="0"/>
              <a:t>=Lettre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manuscript</a:t>
            </a:r>
            <a:r>
              <a:rPr lang="fr-FR" sz="2200" dirty="0"/>
              <a:t>=Manuscrit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interview=Interview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film=Film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artwork</a:t>
            </a:r>
            <a:r>
              <a:rPr lang="fr-FR" sz="2200" dirty="0"/>
              <a:t>=Illustration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 err="1"/>
              <a:t>webpage</a:t>
            </a:r>
            <a:r>
              <a:rPr lang="fr-FR" sz="2200" dirty="0"/>
              <a:t>=Page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Web report=Rapport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bill=Projet de loi </a:t>
            </a:r>
          </a:p>
          <a:p>
            <a:pPr>
              <a:lnSpc>
                <a:spcPct val="80000"/>
              </a:lnSpc>
              <a:buNone/>
            </a:pPr>
            <a:r>
              <a:rPr lang="fr-FR" sz="2200" dirty="0"/>
              <a:t>case=Affaire</a:t>
            </a:r>
            <a:endParaRPr lang="en-US" sz="2200" dirty="0" err="1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err="1"/>
              <a:t>hearing</a:t>
            </a:r>
            <a:r>
              <a:rPr lang="fr-FR" dirty="0"/>
              <a:t>=Audience patent=Brevet </a:t>
            </a:r>
          </a:p>
          <a:p>
            <a:pPr>
              <a:buNone/>
            </a:pPr>
            <a:r>
              <a:rPr lang="fr-FR" dirty="0" err="1"/>
              <a:t>statute</a:t>
            </a:r>
            <a:r>
              <a:rPr lang="fr-FR" dirty="0"/>
              <a:t>=Acte </a:t>
            </a:r>
            <a:r>
              <a:rPr lang="fr-FR" dirty="0" err="1" smtClean="0"/>
              <a:t>juridiqueemail</a:t>
            </a:r>
            <a:r>
              <a:rPr lang="fr-FR" dirty="0" smtClean="0"/>
              <a:t>=Courriel</a:t>
            </a:r>
            <a:endParaRPr lang="fr-FR" dirty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=Carte</a:t>
            </a:r>
            <a:endParaRPr lang="fr-FR" dirty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blogPost</a:t>
            </a:r>
            <a:r>
              <a:rPr lang="fr-FR" dirty="0" smtClean="0"/>
              <a:t>=Billet </a:t>
            </a:r>
            <a:r>
              <a:rPr lang="fr-FR" dirty="0"/>
              <a:t>de </a:t>
            </a:r>
            <a:r>
              <a:rPr lang="fr-FR" dirty="0" smtClean="0"/>
              <a:t>blog </a:t>
            </a:r>
          </a:p>
          <a:p>
            <a:pPr>
              <a:buNone/>
            </a:pPr>
            <a:r>
              <a:rPr lang="fr-FR" dirty="0" err="1" smtClean="0"/>
              <a:t>instantMessage</a:t>
            </a:r>
            <a:r>
              <a:rPr lang="fr-FR" dirty="0" smtClean="0"/>
              <a:t>=Message </a:t>
            </a:r>
            <a:r>
              <a:rPr lang="fr-FR" dirty="0"/>
              <a:t>instantané </a:t>
            </a:r>
          </a:p>
          <a:p>
            <a:pPr>
              <a:buNone/>
            </a:pPr>
            <a:r>
              <a:rPr lang="fr-FR" dirty="0" err="1"/>
              <a:t>forumPost</a:t>
            </a:r>
            <a:r>
              <a:rPr lang="fr-FR" dirty="0"/>
              <a:t>=Message de forum </a:t>
            </a:r>
          </a:p>
          <a:p>
            <a:pPr>
              <a:buNone/>
            </a:pPr>
            <a:r>
              <a:rPr lang="fr-FR" dirty="0" err="1"/>
              <a:t>audioRecording</a:t>
            </a:r>
            <a:r>
              <a:rPr lang="fr-FR" dirty="0"/>
              <a:t>=Enregistrement audio</a:t>
            </a:r>
          </a:p>
          <a:p>
            <a:pPr>
              <a:buNone/>
            </a:pPr>
            <a:r>
              <a:rPr lang="fr-FR" dirty="0" err="1" smtClean="0"/>
              <a:t>presentation</a:t>
            </a:r>
            <a:r>
              <a:rPr lang="fr-FR" dirty="0" smtClean="0"/>
              <a:t>=Présentation </a:t>
            </a:r>
            <a:endParaRPr lang="fr-FR" dirty="0"/>
          </a:p>
          <a:p>
            <a:pPr>
              <a:buNone/>
            </a:pPr>
            <a:r>
              <a:rPr lang="fr-FR" dirty="0" err="1"/>
              <a:t>videoRecording</a:t>
            </a:r>
            <a:r>
              <a:rPr lang="fr-FR" dirty="0"/>
              <a:t>=Enregistrement </a:t>
            </a:r>
            <a:r>
              <a:rPr lang="fr-FR" dirty="0" smtClean="0"/>
              <a:t>vidéo</a:t>
            </a:r>
          </a:p>
          <a:p>
            <a:pPr>
              <a:buNone/>
            </a:pPr>
            <a:r>
              <a:rPr lang="fr-FR" dirty="0" err="1" smtClean="0"/>
              <a:t>tvBroadcast</a:t>
            </a:r>
            <a:r>
              <a:rPr lang="fr-FR" dirty="0" smtClean="0"/>
              <a:t>=Émission de TV </a:t>
            </a:r>
          </a:p>
          <a:p>
            <a:pPr>
              <a:buNone/>
            </a:pPr>
            <a:r>
              <a:rPr lang="fr-FR" dirty="0" err="1" smtClean="0"/>
              <a:t>radioBroadcast</a:t>
            </a:r>
            <a:r>
              <a:rPr lang="fr-FR" dirty="0" smtClean="0"/>
              <a:t>=Émission de radio </a:t>
            </a:r>
          </a:p>
          <a:p>
            <a:pPr>
              <a:buNone/>
            </a:pPr>
            <a:r>
              <a:rPr lang="fr-FR" dirty="0" err="1" smtClean="0"/>
              <a:t>podcast</a:t>
            </a:r>
            <a:r>
              <a:rPr lang="fr-FR" dirty="0" smtClean="0"/>
              <a:t>=</a:t>
            </a:r>
            <a:r>
              <a:rPr lang="fr-FR" dirty="0" err="1" smtClean="0"/>
              <a:t>Baladodiffusion</a:t>
            </a:r>
            <a:r>
              <a:rPr lang="fr-FR" dirty="0" smtClean="0"/>
              <a:t> (</a:t>
            </a:r>
            <a:r>
              <a:rPr lang="fr-FR" dirty="0" err="1" smtClean="0"/>
              <a:t>Podcast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err="1" smtClean="0"/>
              <a:t>computerProgram</a:t>
            </a:r>
            <a:r>
              <a:rPr lang="fr-FR" dirty="0" smtClean="0"/>
              <a:t>=Programme informatique </a:t>
            </a:r>
          </a:p>
          <a:p>
            <a:pPr>
              <a:buNone/>
            </a:pPr>
            <a:r>
              <a:rPr lang="fr-FR" dirty="0" err="1" smtClean="0"/>
              <a:t>conferencePaper</a:t>
            </a:r>
            <a:r>
              <a:rPr lang="fr-FR" dirty="0" smtClean="0"/>
              <a:t>=Article de conférence </a:t>
            </a:r>
          </a:p>
          <a:p>
            <a:pPr>
              <a:buNone/>
            </a:pPr>
            <a:r>
              <a:rPr lang="fr-FR" dirty="0" smtClean="0"/>
              <a:t>document=Document </a:t>
            </a:r>
          </a:p>
          <a:p>
            <a:pPr>
              <a:buNone/>
            </a:pPr>
            <a:r>
              <a:rPr lang="fr-FR" dirty="0" err="1" smtClean="0"/>
              <a:t>encyclopediaArticle</a:t>
            </a:r>
            <a:r>
              <a:rPr lang="fr-FR" dirty="0" smtClean="0"/>
              <a:t>=Article d'encyclopédie </a:t>
            </a:r>
          </a:p>
          <a:p>
            <a:pPr>
              <a:buNone/>
            </a:pPr>
            <a:r>
              <a:rPr lang="fr-FR" dirty="0" err="1" smtClean="0"/>
              <a:t>dictionaryEntry</a:t>
            </a:r>
            <a:r>
              <a:rPr lang="fr-FR" dirty="0" smtClean="0"/>
              <a:t>=Entrée de dictionnaire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is still going on!!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Nature 21 May 2009:</a:t>
            </a:r>
          </a:p>
          <a:p>
            <a:pPr lvl="1"/>
            <a:r>
              <a:rPr lang="en-US" smtClean="0"/>
              <a:t>James Chon (Australia)</a:t>
            </a:r>
          </a:p>
          <a:p>
            <a:pPr lvl="2"/>
            <a:r>
              <a:rPr lang="en-US" smtClean="0"/>
              <a:t>technology for DVD Disks 1600 Go that could be sold in 5 or 10 years</a:t>
            </a:r>
          </a:p>
          <a:p>
            <a:pPr lvl="2"/>
            <a:r>
              <a:rPr lang="en-US" smtClean="0"/>
              <a:t>Samsung partner!</a:t>
            </a:r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bons tags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Dublin Core </a:t>
            </a:r>
            <a:r>
              <a:rPr lang="en-US" dirty="0" err="1" smtClean="0"/>
              <a:t>MetaTags</a:t>
            </a:r>
            <a:r>
              <a:rPr lang="en-US" dirty="0" smtClean="0"/>
              <a:t> pour les sites Webs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COinS</a:t>
            </a:r>
            <a:r>
              <a:rPr lang="en-US" dirty="0" smtClean="0"/>
              <a:t>” “</a:t>
            </a:r>
            <a:r>
              <a:rPr lang="en-US" dirty="0" err="1" smtClean="0"/>
              <a:t>ContextObject</a:t>
            </a:r>
            <a:r>
              <a:rPr lang="en-US" dirty="0" smtClean="0"/>
              <a:t> in Span.” 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ContextObject</a:t>
            </a:r>
            <a:r>
              <a:rPr lang="en-US" dirty="0" smtClean="0"/>
              <a:t>” : </a:t>
            </a:r>
            <a:r>
              <a:rPr lang="en-US" dirty="0" err="1" smtClean="0"/>
              <a:t>OpenURL</a:t>
            </a:r>
            <a:r>
              <a:rPr lang="en-US" dirty="0" smtClean="0"/>
              <a:t> jargon : part of an </a:t>
            </a:r>
            <a:r>
              <a:rPr lang="en-US" dirty="0" err="1" smtClean="0"/>
              <a:t>OpenURL</a:t>
            </a:r>
            <a:r>
              <a:rPr lang="en-US" dirty="0" smtClean="0"/>
              <a:t> carrying the bibliographic information</a:t>
            </a:r>
          </a:p>
          <a:p>
            <a:endParaRPr lang="en-US" dirty="0" smtClean="0"/>
          </a:p>
          <a:p>
            <a:pPr>
              <a:buNone/>
            </a:pPr>
            <a:r>
              <a:rPr lang="fr-FR" dirty="0" smtClean="0"/>
              <a:t>&lt;</a:t>
            </a:r>
            <a:r>
              <a:rPr lang="fr-FR" dirty="0" err="1" smtClean="0"/>
              <a:t>span</a:t>
            </a:r>
            <a:r>
              <a:rPr lang="fr-FR" dirty="0" smtClean="0"/>
              <a:t> class="Z3988" </a:t>
            </a:r>
            <a:r>
              <a:rPr lang="fr-FR" dirty="0" err="1" smtClean="0"/>
              <a:t>title</a:t>
            </a:r>
            <a:r>
              <a:rPr lang="fr-FR" dirty="0" smtClean="0"/>
              <a:t>="</a:t>
            </a:r>
            <a:r>
              <a:rPr lang="fr-FR" dirty="0" err="1" smtClean="0"/>
              <a:t>ctx_ver</a:t>
            </a:r>
            <a:r>
              <a:rPr lang="fr-FR" dirty="0" smtClean="0"/>
              <a:t>=Z39.88-2004&amp;</a:t>
            </a:r>
            <a:r>
              <a:rPr lang="fr-FR" dirty="0" err="1" smtClean="0"/>
              <a:t>amp;rft_val_fmt</a:t>
            </a:r>
            <a:r>
              <a:rPr lang="fr-FR" dirty="0" smtClean="0"/>
              <a:t>=info%3Aofi%2Ffmt%3Akev%3Amtx%3Abook&amp;</a:t>
            </a:r>
            <a:r>
              <a:rPr lang="fr-FR" dirty="0" err="1" smtClean="0"/>
              <a:t>amp;rft.btitle</a:t>
            </a:r>
            <a:r>
              <a:rPr lang="fr-FR" dirty="0" smtClean="0"/>
              <a:t>=The+Wind+in+the+</a:t>
            </a:r>
            <a:r>
              <a:rPr lang="fr-FR" dirty="0" err="1" smtClean="0"/>
              <a:t>Willows</a:t>
            </a:r>
            <a:r>
              <a:rPr lang="fr-FR" dirty="0" smtClean="0"/>
              <a:t>&amp;</a:t>
            </a:r>
            <a:r>
              <a:rPr lang="fr-FR" dirty="0" err="1" smtClean="0"/>
              <a:t>amp;rft.au</a:t>
            </a:r>
            <a:r>
              <a:rPr lang="fr-FR" dirty="0" smtClean="0"/>
              <a:t>=Grahame,+Kenneth"&gt;&lt;/</a:t>
            </a:r>
            <a:r>
              <a:rPr lang="fr-FR" dirty="0" err="1" smtClean="0"/>
              <a:t>span</a:t>
            </a:r>
            <a:r>
              <a:rPr lang="fr-FR" dirty="0" smtClean="0"/>
              <a:t>&gt; 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Alors</a:t>
            </a:r>
            <a:r>
              <a:rPr lang="en-US" dirty="0" smtClean="0"/>
              <a:t> tout </a:t>
            </a:r>
            <a:r>
              <a:rPr lang="en-US" dirty="0" err="1" smtClean="0"/>
              <a:t>devient</a:t>
            </a:r>
            <a:r>
              <a:rPr lang="en-US" dirty="0" smtClean="0"/>
              <a:t> </a:t>
            </a:r>
            <a:r>
              <a:rPr lang="en-US" dirty="0" err="1" smtClean="0"/>
              <a:t>automatique</a:t>
            </a:r>
            <a:r>
              <a:rPr lang="en-US" dirty="0" smtClean="0"/>
              <a:t> en </a:t>
            </a:r>
            <a:r>
              <a:rPr lang="en-US" dirty="0" err="1" smtClean="0"/>
              <a:t>Zotero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Collecte</a:t>
            </a:r>
            <a:r>
              <a:rPr lang="en-US" dirty="0" smtClean="0"/>
              <a:t>, </a:t>
            </a:r>
            <a:r>
              <a:rPr lang="en-US" dirty="0" err="1" smtClean="0"/>
              <a:t>sauvegarde</a:t>
            </a:r>
            <a:r>
              <a:rPr lang="en-US" dirty="0" smtClean="0"/>
              <a:t>, </a:t>
            </a:r>
            <a:r>
              <a:rPr lang="en-US" dirty="0" err="1" smtClean="0"/>
              <a:t>utilisation</a:t>
            </a:r>
            <a:r>
              <a:rPr lang="en-US" dirty="0" smtClean="0"/>
              <a:t>, </a:t>
            </a:r>
            <a:r>
              <a:rPr lang="en-US" dirty="0" err="1" smtClean="0"/>
              <a:t>mise</a:t>
            </a:r>
            <a:r>
              <a:rPr lang="en-US" dirty="0" smtClean="0"/>
              <a:t> en </a:t>
            </a:r>
            <a:r>
              <a:rPr lang="en-US" dirty="0" err="1" smtClean="0"/>
              <a:t>forme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Retards en France:</a:t>
            </a:r>
          </a:p>
          <a:p>
            <a:pPr lvl="1"/>
            <a:r>
              <a:rPr lang="en-US" dirty="0" err="1" smtClean="0"/>
              <a:t>Legifrance</a:t>
            </a:r>
            <a:r>
              <a:rPr lang="en-US" dirty="0" smtClean="0"/>
              <a:t> pas compatible</a:t>
            </a:r>
          </a:p>
          <a:p>
            <a:pPr lvl="1"/>
            <a:r>
              <a:rPr lang="en-US" dirty="0" err="1" smtClean="0"/>
              <a:t>Sudoc</a:t>
            </a:r>
            <a:r>
              <a:rPr lang="en-US" dirty="0" smtClean="0"/>
              <a:t> compatible </a:t>
            </a:r>
            <a:r>
              <a:rPr lang="en-US" dirty="0" err="1" smtClean="0"/>
              <a:t>mais</a:t>
            </a:r>
            <a:r>
              <a:rPr lang="en-US" dirty="0" smtClean="0"/>
              <a:t> format </a:t>
            </a:r>
            <a:r>
              <a:rPr lang="en-US" dirty="0" err="1" smtClean="0"/>
              <a:t>bibliographique</a:t>
            </a:r>
            <a:r>
              <a:rPr lang="en-US" dirty="0" smtClean="0"/>
              <a:t> incorrect</a:t>
            </a:r>
          </a:p>
          <a:p>
            <a:pPr lvl="1"/>
            <a:r>
              <a:rPr lang="en-US" dirty="0" err="1" smtClean="0"/>
              <a:t>ArchiveSic</a:t>
            </a:r>
            <a:r>
              <a:rPr lang="en-US" dirty="0" smtClean="0"/>
              <a:t> (CNRS) </a:t>
            </a:r>
            <a:r>
              <a:rPr lang="en-US" dirty="0" err="1" smtClean="0"/>
              <a:t>erreur</a:t>
            </a:r>
            <a:endParaRPr lang="en-US" dirty="0" smtClean="0"/>
          </a:p>
          <a:p>
            <a:pPr lvl="1"/>
            <a:r>
              <a:rPr lang="en-US" dirty="0" smtClean="0"/>
              <a:t>HAL (CCSD du CNRS) incapable </a:t>
            </a:r>
            <a:r>
              <a:rPr lang="en-US" dirty="0" err="1" smtClean="0"/>
              <a:t>d’importer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</a:t>
            </a:r>
            <a:r>
              <a:rPr lang="en-US" dirty="0" err="1" smtClean="0"/>
              <a:t>Zotero</a:t>
            </a:r>
            <a:endParaRPr lang="en-US" dirty="0" smtClean="0"/>
          </a:p>
          <a:p>
            <a:pPr lvl="1"/>
            <a:r>
              <a:rPr lang="en-US" dirty="0" smtClean="0"/>
              <a:t>Sites web…..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en-US" sz="2800" dirty="0" smtClean="0"/>
              <a:t>Au travail </a:t>
            </a:r>
            <a:r>
              <a:rPr lang="en-US" sz="2800" dirty="0" smtClean="0"/>
              <a:t>pour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identité</a:t>
            </a:r>
            <a:r>
              <a:rPr lang="en-US" sz="2800" dirty="0" smtClean="0"/>
              <a:t> </a:t>
            </a:r>
            <a:r>
              <a:rPr lang="en-US" sz="2800" smtClean="0"/>
              <a:t>numérique </a:t>
            </a:r>
            <a:r>
              <a:rPr lang="en-US" sz="2800" dirty="0" err="1" smtClean="0"/>
              <a:t>sur</a:t>
            </a:r>
            <a:r>
              <a:rPr lang="en-US" sz="2800" dirty="0" smtClean="0"/>
              <a:t> tout objet </a:t>
            </a:r>
            <a:r>
              <a:rPr lang="en-US" sz="2800" dirty="0" err="1" smtClean="0"/>
              <a:t>informationnel</a:t>
            </a:r>
            <a:r>
              <a:rPr lang="en-US" sz="2800" dirty="0" smtClean="0"/>
              <a:t>!!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attention!!</a:t>
            </a:r>
            <a:br>
              <a:rPr lang="en-US" dirty="0" smtClean="0"/>
            </a:br>
            <a:r>
              <a:rPr lang="en-US" dirty="0" smtClean="0"/>
              <a:t>Des questions??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sz="quarter" idx="1"/>
          </p:nvPr>
        </p:nvSpPr>
        <p:spPr>
          <a:xfrm>
            <a:off x="-76200" y="38862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http://quoniam.univ-tln.fr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http://quoniam.univ-tln.fr/identite.html</a:t>
            </a:r>
            <a:endParaRPr lang="en-US" dirty="0"/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3886200"/>
            <a:ext cx="2590800" cy="234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quantity, growth and visibility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indent="9525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5 </a:t>
            </a:r>
            <a:r>
              <a:rPr lang="en-US" b="0" dirty="0" err="1" smtClean="0">
                <a:solidFill>
                  <a:srgbClr val="FFFFFF"/>
                </a:solidFill>
                <a:cs typeface="Times New Roman" pitchFamily="18" charset="0"/>
              </a:rPr>
              <a:t>Exabytes</a:t>
            </a: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 (5x10</a:t>
            </a:r>
            <a:r>
              <a:rPr lang="en-US" b="0" baseline="30000" dirty="0" smtClean="0">
                <a:solidFill>
                  <a:srgbClr val="FFFFFF"/>
                </a:solidFill>
                <a:cs typeface="Times New Roman" pitchFamily="18" charset="0"/>
              </a:rPr>
              <a:t>18</a:t>
            </a: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) new information in 2002</a:t>
            </a:r>
          </a:p>
          <a:p>
            <a:pPr marL="6350" indent="9525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30% annual increase (1999-2002)</a:t>
            </a:r>
          </a:p>
          <a:p>
            <a:pPr marL="6350" indent="9525" algn="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i="1" dirty="0" smtClean="0"/>
              <a:t>(Berkeley, 2003)</a:t>
            </a:r>
          </a:p>
          <a:p>
            <a:pPr marL="6350" indent="9525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But</a:t>
            </a:r>
          </a:p>
          <a:p>
            <a:pPr marL="6350" indent="9525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/>
              <a:t>human brain can only absorb </a:t>
            </a: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30 Mb/year (30x10</a:t>
            </a:r>
            <a:r>
              <a:rPr lang="en-US" b="0" baseline="30000" dirty="0" smtClean="0">
                <a:solidFill>
                  <a:srgbClr val="FFFFFF"/>
                </a:solidFill>
                <a:cs typeface="Times New Roman" pitchFamily="18" charset="0"/>
              </a:rPr>
              <a:t>6</a:t>
            </a: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)</a:t>
            </a:r>
          </a:p>
          <a:p>
            <a:pPr marL="6350" indent="9525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cs typeface="Times New Roman" pitchFamily="18" charset="0"/>
              </a:rPr>
              <a:t>(Pedagogic Programs)</a:t>
            </a:r>
          </a:p>
          <a:p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00088" y="3668714"/>
            <a:ext cx="3238500" cy="1825625"/>
            <a:chOff x="192" y="2926"/>
            <a:chExt cx="2040" cy="1150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192" y="2926"/>
              <a:ext cx="849" cy="41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auto">
            <a:xfrm>
              <a:off x="774" y="2996"/>
              <a:ext cx="543" cy="1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1419" y="3206"/>
              <a:ext cx="813" cy="485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1551" y="3393"/>
              <a:ext cx="521" cy="13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335" y="3556"/>
              <a:ext cx="705" cy="52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52" y="3749"/>
              <a:ext cx="452" cy="1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055" y="3075"/>
              <a:ext cx="722" cy="362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H="1">
              <a:off x="409" y="3461"/>
              <a:ext cx="1399" cy="326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441" y="3052"/>
              <a:ext cx="580" cy="758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2790206"/>
            <a:ext cx="2817804" cy="34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850887" y="553035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Human knowledge networks</a:t>
            </a:r>
            <a:endParaRPr lang="en-US" sz="2400" b="1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072201" y="5530352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Invisible Web x500</a:t>
            </a:r>
            <a:endParaRPr lang="en-US" sz="2400" b="1" dirty="0">
              <a:latin typeface="+mj-lt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552825" y="5035552"/>
            <a:ext cx="2038350" cy="52322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800" b="1" dirty="0">
                <a:latin typeface="Times New Roman" pitchFamily="18" charset="0"/>
              </a:rPr>
              <a:t>1+1+1 &gt; 3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It is not finished!!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124200" y="6597650"/>
            <a:ext cx="3824288" cy="25241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pic>
        <p:nvPicPr>
          <p:cNvPr id="7" name="Picture 4" descr="radarnetworkstowardsaweb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43639"/>
            <a:ext cx="8858312" cy="565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495800" y="3970339"/>
            <a:ext cx="3238500" cy="1825625"/>
            <a:chOff x="192" y="2926"/>
            <a:chExt cx="2040" cy="115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192" y="2926"/>
              <a:ext cx="849" cy="414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774" y="2996"/>
              <a:ext cx="543" cy="11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1419" y="3206"/>
              <a:ext cx="813" cy="485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1551" y="3393"/>
              <a:ext cx="521" cy="13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35" y="3556"/>
              <a:ext cx="705" cy="52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52" y="3749"/>
              <a:ext cx="452" cy="1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1055" y="3075"/>
              <a:ext cx="722" cy="362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flipH="1">
              <a:off x="409" y="3461"/>
              <a:ext cx="1399" cy="326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441" y="3052"/>
              <a:ext cx="580" cy="758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715126" y="5237492"/>
            <a:ext cx="2038350" cy="52322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1+1+1 &gt;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65477" y="3324906"/>
            <a:ext cx="100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47673" y="3542618"/>
            <a:ext cx="1404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60925" y="2665636"/>
            <a:ext cx="46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67445" y="2143116"/>
            <a:ext cx="100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186634" y="2594198"/>
            <a:ext cx="100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61365" y="2888114"/>
            <a:ext cx="540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973144" y="3396344"/>
            <a:ext cx="360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42185" y="3112630"/>
            <a:ext cx="118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88289" y="4001862"/>
            <a:ext cx="648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73144" y="3112630"/>
            <a:ext cx="540000" cy="142876"/>
          </a:xfrm>
          <a:prstGeom prst="rect">
            <a:avLst/>
          </a:prstGeom>
          <a:solidFill>
            <a:srgbClr val="03F7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COinS</a:t>
            </a:r>
            <a:r>
              <a:rPr lang="en-US" dirty="0" smtClean="0"/>
              <a:t>” stands for “</a:t>
            </a:r>
            <a:r>
              <a:rPr lang="en-US" dirty="0" err="1" smtClean="0"/>
              <a:t>ContextObject</a:t>
            </a:r>
            <a:r>
              <a:rPr lang="en-US" dirty="0" smtClean="0"/>
              <a:t> in Span.” “</a:t>
            </a:r>
            <a:r>
              <a:rPr lang="en-US" dirty="0" err="1" smtClean="0"/>
              <a:t>ContextObject</a:t>
            </a:r>
            <a:r>
              <a:rPr lang="en-US" dirty="0" smtClean="0"/>
              <a:t>” is </a:t>
            </a:r>
            <a:r>
              <a:rPr lang="en-US" dirty="0" err="1" smtClean="0"/>
              <a:t>OpenURL</a:t>
            </a:r>
            <a:r>
              <a:rPr lang="en-US" dirty="0" smtClean="0"/>
              <a:t> jargon for the part of an </a:t>
            </a:r>
            <a:r>
              <a:rPr lang="en-US" dirty="0" err="1" smtClean="0"/>
              <a:t>OpenURL</a:t>
            </a:r>
            <a:r>
              <a:rPr lang="en-US" dirty="0" smtClean="0"/>
              <a:t> carrying the bibliographic information</a:t>
            </a:r>
            <a:endParaRPr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7DB8-0DE7-4200-8590-3D309F3E241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native</a:t>
            </a:r>
            <a:endParaRPr lang="en-US" dirty="0"/>
          </a:p>
        </p:txBody>
      </p:sp>
      <p:pic>
        <p:nvPicPr>
          <p:cNvPr id="6" name="Picture 4" descr="digi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1028" y="1071546"/>
            <a:ext cx="8062938" cy="3537820"/>
          </a:xfrm>
          <a:prstGeom prst="rect">
            <a:avLst/>
          </a:prstGeom>
          <a:noFill/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52400" y="4857760"/>
            <a:ext cx="8634442" cy="1304912"/>
          </a:xfrm>
        </p:spPr>
        <p:txBody>
          <a:bodyPr/>
          <a:lstStyle/>
          <a:p>
            <a:r>
              <a:rPr lang="en-US" dirty="0" smtClean="0"/>
              <a:t>1.0 born after 1985</a:t>
            </a:r>
          </a:p>
          <a:p>
            <a:r>
              <a:rPr lang="en-US" dirty="0" smtClean="0"/>
              <a:t>2.0 born after 1995</a:t>
            </a:r>
          </a:p>
          <a:p>
            <a:r>
              <a:rPr lang="en-US" dirty="0" smtClean="0"/>
              <a:t>Digital excludes!!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124200" y="6597650"/>
            <a:ext cx="3824288" cy="25241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pic>
        <p:nvPicPr>
          <p:cNvPr id="465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609366"/>
            <a:ext cx="1413853" cy="16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87DB8-0DE7-4200-8590-3D309F3E241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Knowledge construction of a digital native student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&gt; 10 000 </a:t>
            </a:r>
            <a:r>
              <a:rPr lang="en-US" sz="2400" dirty="0" smtClean="0"/>
              <a:t>h. video games</a:t>
            </a:r>
            <a:endParaRPr lang="en-US" sz="2400" dirty="0"/>
          </a:p>
          <a:p>
            <a:r>
              <a:rPr lang="en-US" sz="2400" dirty="0"/>
              <a:t> &gt; 250 000 </a:t>
            </a:r>
            <a:r>
              <a:rPr lang="en-US" sz="2400" dirty="0" smtClean="0"/>
              <a:t>h. e mails</a:t>
            </a:r>
            <a:endParaRPr lang="en-US" sz="2400" dirty="0"/>
          </a:p>
          <a:p>
            <a:r>
              <a:rPr lang="en-US" sz="2400" dirty="0"/>
              <a:t> &gt; 10 000 </a:t>
            </a:r>
            <a:r>
              <a:rPr lang="en-US" sz="2400" dirty="0" smtClean="0"/>
              <a:t>h. mobile phone</a:t>
            </a:r>
            <a:endParaRPr lang="en-US" sz="2400" dirty="0"/>
          </a:p>
          <a:p>
            <a:r>
              <a:rPr lang="en-US" sz="2400" dirty="0"/>
              <a:t> &gt; 20 000 </a:t>
            </a:r>
            <a:r>
              <a:rPr lang="en-US" sz="2400" dirty="0" smtClean="0"/>
              <a:t>h. television</a:t>
            </a:r>
            <a:endParaRPr lang="en-US" sz="2400" dirty="0"/>
          </a:p>
          <a:p>
            <a:r>
              <a:rPr lang="en-US" sz="2400" dirty="0"/>
              <a:t> &gt; 500 000 </a:t>
            </a:r>
            <a:r>
              <a:rPr lang="en-US" sz="2400" dirty="0" smtClean="0"/>
              <a:t>h. commercial </a:t>
            </a:r>
            <a:r>
              <a:rPr lang="en-US" sz="2400" dirty="0" err="1" smtClean="0"/>
              <a:t>seens</a:t>
            </a:r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 dirty="0"/>
          </a:p>
        </p:txBody>
      </p:sp>
      <p:pic>
        <p:nvPicPr>
          <p:cNvPr id="6" name="Picture 4" descr="Gathering Game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8238"/>
            <a:ext cx="9144000" cy="277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1653" t="1549" r="2202" b="1549"/>
          <a:stretch>
            <a:fillRect/>
          </a:stretch>
        </p:blipFill>
        <p:spPr bwMode="auto">
          <a:xfrm>
            <a:off x="6046878" y="2868239"/>
            <a:ext cx="3097122" cy="27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240211"/>
            <a:ext cx="3392531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8" tIns="45706" rIns="91408" bIns="45706">
            <a:spAutoFit/>
          </a:bodyPr>
          <a:lstStyle/>
          <a:p>
            <a:r>
              <a:rPr lang="en-US" i="1" dirty="0" smtClean="0">
                <a:latin typeface="+mn-lt"/>
              </a:rPr>
              <a:t>(Mark </a:t>
            </a:r>
            <a:r>
              <a:rPr lang="en-US" i="1" dirty="0" err="1">
                <a:latin typeface="+mn-lt"/>
              </a:rPr>
              <a:t>Prensky</a:t>
            </a:r>
            <a:r>
              <a:rPr lang="en-US" i="1" dirty="0">
                <a:latin typeface="+mn-lt"/>
              </a:rPr>
              <a:t>  / </a:t>
            </a:r>
            <a:r>
              <a:rPr lang="en-US" i="1" dirty="0" smtClean="0">
                <a:latin typeface="+mn-lt"/>
              </a:rPr>
              <a:t>www.marcprensky.com)</a:t>
            </a:r>
            <a:endParaRPr lang="en-US" i="1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752129"/>
            <a:ext cx="4798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 5 000 h. reading books</a:t>
            </a:r>
            <a:endParaRPr lang="en-US" sz="2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papier contre l’électronique: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dirty="0" smtClean="0"/>
              <a:t>Nouveau support, nouvelle culture Le Monde: </a:t>
            </a:r>
            <a:r>
              <a:rPr lang="fr-FR" sz="2400" dirty="0" err="1" smtClean="0"/>
              <a:t>InternetActu</a:t>
            </a:r>
            <a:r>
              <a:rPr lang="fr-FR" sz="2400" dirty="0" smtClean="0"/>
              <a:t> | 12.06.09 |</a:t>
            </a:r>
          </a:p>
          <a:p>
            <a:r>
              <a:rPr lang="fr-FR" dirty="0" smtClean="0"/>
              <a:t>Condensation de textes</a:t>
            </a:r>
          </a:p>
          <a:p>
            <a:pPr lvl="1">
              <a:buNone/>
            </a:pPr>
            <a:r>
              <a:rPr lang="fr-FR" dirty="0" err="1" smtClean="0"/>
              <a:t>Mind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r>
              <a:rPr lang="fr-FR" dirty="0" smtClean="0"/>
              <a:t> (carte heuristiques) de </a:t>
            </a:r>
            <a:r>
              <a:rPr lang="fr-FR" dirty="0" err="1" smtClean="0"/>
              <a:t>Wikipedia</a:t>
            </a:r>
            <a:endParaRPr lang="fr-FR" dirty="0" smtClean="0"/>
          </a:p>
          <a:p>
            <a:pPr lvl="1">
              <a:buNone/>
            </a:pPr>
            <a:r>
              <a:rPr lang="fr-FR" dirty="0" smtClean="0">
                <a:hlinkClick r:id="rId3"/>
              </a:rPr>
              <a:t>http:/quoniam.univ-tln.fr/identite.html</a:t>
            </a:r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Français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Luc Quoniam &amp; Arnaud Lucien - USTV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99ED8-63ED-4F4D-A988-3C57248CF00C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3" cstate="print"/>
          <a:srcRect l="4587" t="24090" r="5390" b="6852"/>
          <a:stretch>
            <a:fillRect/>
          </a:stretch>
        </p:blipFill>
        <p:spPr bwMode="auto">
          <a:xfrm>
            <a:off x="0" y="1214422"/>
            <a:ext cx="9105883" cy="49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TV-Sombre">
  <a:themeElements>
    <a:clrScheme name="Personnalisé 1">
      <a:dk1>
        <a:srgbClr val="9C9C9C"/>
      </a:dk1>
      <a:lt1>
        <a:srgbClr val="FFFFFF"/>
      </a:lt1>
      <a:dk2>
        <a:srgbClr val="8696CA"/>
      </a:dk2>
      <a:lt2>
        <a:srgbClr val="FFFFFF"/>
      </a:lt2>
      <a:accent1>
        <a:srgbClr val="97D1D5"/>
      </a:accent1>
      <a:accent2>
        <a:srgbClr val="666699"/>
      </a:accent2>
      <a:accent3>
        <a:srgbClr val="C3C9E1"/>
      </a:accent3>
      <a:accent4>
        <a:srgbClr val="DADADA"/>
      </a:accent4>
      <a:accent5>
        <a:srgbClr val="C9E5E7"/>
      </a:accent5>
      <a:accent6>
        <a:srgbClr val="5C5C8A"/>
      </a:accent6>
      <a:hlink>
        <a:srgbClr val="FFFFFF"/>
      </a:hlink>
      <a:folHlink>
        <a:srgbClr val="F2F2F2"/>
      </a:folHlink>
    </a:clrScheme>
    <a:fontScheme name="USTV-Sombre">
      <a:majorFont>
        <a:latin typeface="Geometr231 Lt BT"/>
        <a:ea typeface=""/>
        <a:cs typeface=""/>
      </a:majorFont>
      <a:minorFont>
        <a:latin typeface="Geometr23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TV-Sombre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TV-Sombr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TV-Sombre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USTV-Sombre</Template>
  <TotalTime>1315</TotalTime>
  <Words>984</Words>
  <Application>Microsoft Office PowerPoint</Application>
  <PresentationFormat>Affichage à l'écran (4:3)</PresentationFormat>
  <Paragraphs>244</Paragraphs>
  <Slides>32</Slides>
  <Notes>32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USTV-Sombre</vt:lpstr>
      <vt:lpstr>Worksheet</vt:lpstr>
      <vt:lpstr>Identité numérique:  quelques réflexions à l’heure du 2.0</vt:lpstr>
      <vt:lpstr>Moore’s &amp; Machrone’s laws, dog’s years (Yolin)</vt:lpstr>
      <vt:lpstr>It is still going on!!</vt:lpstr>
      <vt:lpstr>Information quantity, growth and visibility</vt:lpstr>
      <vt:lpstr>It is not finished!!</vt:lpstr>
      <vt:lpstr>Digital native</vt:lpstr>
      <vt:lpstr>Knowledge construction of a digital native student</vt:lpstr>
      <vt:lpstr>Le papier contre l’électronique:</vt:lpstr>
      <vt:lpstr>Français</vt:lpstr>
      <vt:lpstr>Anglais</vt:lpstr>
      <vt:lpstr>Portugais</vt:lpstr>
      <vt:lpstr>Japonais</vt:lpstr>
      <vt:lpstr>Chinois</vt:lpstr>
      <vt:lpstr>Internet actu.net : Dominique Cardon</vt:lpstr>
      <vt:lpstr>L’enjeu de la visibilité</vt:lpstr>
      <vt:lpstr>Les modes de navigation</vt:lpstr>
      <vt:lpstr>7 points pour cultiver son identité numérique</vt:lpstr>
      <vt:lpstr>Diapositive 18</vt:lpstr>
      <vt:lpstr>Changer sa e-réputation? difficile à l’heure du 2.0</vt:lpstr>
      <vt:lpstr>OpenNet initiative</vt:lpstr>
      <vt:lpstr>Anonymisez vos connexions</vt:lpstr>
      <vt:lpstr>Anonymiser vos navigations</vt:lpstr>
      <vt:lpstr>Ne pas laisser de traces….</vt:lpstr>
      <vt:lpstr>RFID Radio-frequency identification</vt:lpstr>
      <vt:lpstr>Diapositive 25</vt:lpstr>
      <vt:lpstr>Japon : iPhone : contre l’absentéisme à l'université</vt:lpstr>
      <vt:lpstr>Knowledge construction of a digital native student</vt:lpstr>
      <vt:lpstr>Comment faire faire une bibliographie??</vt:lpstr>
      <vt:lpstr>Identité Numérique des objets</vt:lpstr>
      <vt:lpstr>Les bons tags</vt:lpstr>
      <vt:lpstr>Alors tout devient automatique en Zotero</vt:lpstr>
      <vt:lpstr>Merci de votre attention!! Des 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identité numérique:  quelques réflexions à l’heure du 2.0</dc:title>
  <dc:creator>Quoniam</dc:creator>
  <cp:lastModifiedBy>Quoniam</cp:lastModifiedBy>
  <cp:revision>5</cp:revision>
  <cp:lastPrinted>1601-01-01T00:00:00Z</cp:lastPrinted>
  <dcterms:created xsi:type="dcterms:W3CDTF">2009-07-01T16:18:55Z</dcterms:created>
  <dcterms:modified xsi:type="dcterms:W3CDTF">2009-07-03T05:06:40Z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